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4B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>
        <p:scale>
          <a:sx n="28" d="100"/>
          <a:sy n="28" d="100"/>
        </p:scale>
        <p:origin x="5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70108"/>
            <a:ext cx="25704245" cy="1504022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690338"/>
            <a:ext cx="22680216" cy="1043015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40093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86526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300034"/>
            <a:ext cx="6520562" cy="366105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300034"/>
            <a:ext cx="19183683" cy="366105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902959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52048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770172"/>
            <a:ext cx="26082248" cy="17970262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910440"/>
            <a:ext cx="26082248" cy="9450136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47812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500170"/>
            <a:ext cx="12852122" cy="2741040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500170"/>
            <a:ext cx="12852122" cy="2741040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7823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300044"/>
            <a:ext cx="26082248" cy="835012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90160"/>
            <a:ext cx="12793057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780233"/>
            <a:ext cx="12793057" cy="232103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90160"/>
            <a:ext cx="12856061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780233"/>
            <a:ext cx="12856061" cy="2321034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48929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08799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4484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220102"/>
            <a:ext cx="15309146" cy="30700453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29513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220102"/>
            <a:ext cx="15309146" cy="30700453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96768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300044"/>
            <a:ext cx="2608224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500170"/>
            <a:ext cx="2608224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A44D-86DB-4824-AF18-650ECE4FBF33}" type="datetimeFigureOut">
              <a:rPr lang="fr-MA" smtClean="0"/>
              <a:t>05/12/2024</a:t>
            </a:fld>
            <a:endParaRPr lang="fr-M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0040601"/>
            <a:ext cx="1020609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M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1168E-1541-4BDC-94E6-26AB880969DD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88232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B93059A-F7E4-40D1-9F90-D22B4482188A}"/>
              </a:ext>
            </a:extLst>
          </p:cNvPr>
          <p:cNvSpPr/>
          <p:nvPr/>
        </p:nvSpPr>
        <p:spPr>
          <a:xfrm>
            <a:off x="0" y="0"/>
            <a:ext cx="30240288" cy="70895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32DAF51-52BE-4C02-A837-9091703F7B78}"/>
              </a:ext>
            </a:extLst>
          </p:cNvPr>
          <p:cNvSpPr/>
          <p:nvPr/>
        </p:nvSpPr>
        <p:spPr>
          <a:xfrm>
            <a:off x="0" y="41189464"/>
            <a:ext cx="30240288" cy="20111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CC99FB5-539B-4EBD-B4A0-D5DB791115CC}"/>
              </a:ext>
            </a:extLst>
          </p:cNvPr>
          <p:cNvSpPr txBox="1"/>
          <p:nvPr/>
        </p:nvSpPr>
        <p:spPr>
          <a:xfrm>
            <a:off x="5147736" y="41267179"/>
            <a:ext cx="216917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African Rietveld School, April 15- 17, 2025</a:t>
            </a:r>
          </a:p>
          <a:p>
            <a:pPr algn="ctr"/>
            <a:r>
              <a:rPr lang="en-US" sz="4000" dirty="0"/>
              <a:t>  Mohammed VI Polytechnic University, Benguerir-Morocco</a:t>
            </a:r>
          </a:p>
          <a:p>
            <a:pPr algn="ctr"/>
            <a:r>
              <a:rPr lang="en-US" sz="4000" dirty="0"/>
              <a:t>limset.um6p.ma</a:t>
            </a:r>
          </a:p>
          <a:p>
            <a:endParaRPr lang="fr-MA" sz="800" dirty="0"/>
          </a:p>
        </p:txBody>
      </p:sp>
      <p:sp>
        <p:nvSpPr>
          <p:cNvPr id="26" name="角丸四角形 801">
            <a:extLst>
              <a:ext uri="{FF2B5EF4-FFF2-40B4-BE49-F238E27FC236}">
                <a16:creationId xmlns:a16="http://schemas.microsoft.com/office/drawing/2014/main" id="{8AA60D56-B29F-8D03-6028-AB23702966BA}"/>
              </a:ext>
            </a:extLst>
          </p:cNvPr>
          <p:cNvSpPr>
            <a:spLocks noChangeAspect="1"/>
          </p:cNvSpPr>
          <p:nvPr/>
        </p:nvSpPr>
        <p:spPr>
          <a:xfrm>
            <a:off x="510909" y="8187149"/>
            <a:ext cx="14310398" cy="8274125"/>
          </a:xfrm>
          <a:prstGeom prst="roundRect">
            <a:avLst>
              <a:gd name="adj" fmla="val 2952"/>
            </a:avLst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MA" altLang="ja-JP" sz="7177" dirty="0"/>
              <a:t>*</a:t>
            </a:r>
            <a:endParaRPr kumimoji="1" lang="ja-JP" altLang="en-US" sz="7177" dirty="0"/>
          </a:p>
        </p:txBody>
      </p:sp>
      <p:sp>
        <p:nvSpPr>
          <p:cNvPr id="27" name="テキスト ボックス 559">
            <a:extLst>
              <a:ext uri="{FF2B5EF4-FFF2-40B4-BE49-F238E27FC236}">
                <a16:creationId xmlns:a16="http://schemas.microsoft.com/office/drawing/2014/main" id="{29CD876F-CF29-5695-6437-B289FE3E90D4}"/>
              </a:ext>
            </a:extLst>
          </p:cNvPr>
          <p:cNvSpPr txBox="1"/>
          <p:nvPr/>
        </p:nvSpPr>
        <p:spPr>
          <a:xfrm>
            <a:off x="5075845" y="7705933"/>
            <a:ext cx="4954855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5400" dirty="0">
                <a:latin typeface="Amasis MT Pro Medium" panose="02040604050005020304" pitchFamily="18" charset="0"/>
                <a:ea typeface="Yu Mincho Demibold" panose="02020600000000000000" pitchFamily="18" charset="-128"/>
              </a:rPr>
              <a:t>Introduction</a:t>
            </a:r>
            <a:endParaRPr kumimoji="1" lang="ja-JP" altLang="en-US" sz="5400" dirty="0">
              <a:latin typeface="Amasis MT Pro Medium" panose="02040604050005020304" pitchFamily="18" charset="0"/>
              <a:ea typeface="Yu Mincho Demibold" panose="02020600000000000000" pitchFamily="18" charset="-128"/>
            </a:endParaRPr>
          </a:p>
        </p:txBody>
      </p:sp>
      <p:sp>
        <p:nvSpPr>
          <p:cNvPr id="39" name="角丸四角形 801">
            <a:extLst>
              <a:ext uri="{FF2B5EF4-FFF2-40B4-BE49-F238E27FC236}">
                <a16:creationId xmlns:a16="http://schemas.microsoft.com/office/drawing/2014/main" id="{55E8E2F4-0E06-6A9F-C20E-A001CFCEECF8}"/>
              </a:ext>
            </a:extLst>
          </p:cNvPr>
          <p:cNvSpPr>
            <a:spLocks noChangeAspect="1"/>
          </p:cNvSpPr>
          <p:nvPr/>
        </p:nvSpPr>
        <p:spPr>
          <a:xfrm>
            <a:off x="16170504" y="8286934"/>
            <a:ext cx="13662468" cy="8239654"/>
          </a:xfrm>
          <a:prstGeom prst="roundRect">
            <a:avLst>
              <a:gd name="adj" fmla="val 2952"/>
            </a:avLst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MA" altLang="ja-JP" sz="7177" dirty="0"/>
              <a:t>*</a:t>
            </a:r>
            <a:endParaRPr kumimoji="1" lang="ja-JP" altLang="en-US" sz="7177" dirty="0"/>
          </a:p>
        </p:txBody>
      </p:sp>
      <p:sp>
        <p:nvSpPr>
          <p:cNvPr id="44" name="テキスト ボックス 559">
            <a:extLst>
              <a:ext uri="{FF2B5EF4-FFF2-40B4-BE49-F238E27FC236}">
                <a16:creationId xmlns:a16="http://schemas.microsoft.com/office/drawing/2014/main" id="{D31E0469-3499-273A-3708-04FEA8E9EA6E}"/>
              </a:ext>
            </a:extLst>
          </p:cNvPr>
          <p:cNvSpPr txBox="1"/>
          <p:nvPr/>
        </p:nvSpPr>
        <p:spPr>
          <a:xfrm>
            <a:off x="17282204" y="7816661"/>
            <a:ext cx="12061344" cy="984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5800" dirty="0">
                <a:latin typeface="Amasis MT Pro Medium" panose="02040604050005020304" pitchFamily="18" charset="0"/>
                <a:ea typeface="Yu Mincho Demibold" panose="02020600000000000000" pitchFamily="18" charset="-128"/>
              </a:rPr>
              <a:t>Importance of Rietveld Refinement</a:t>
            </a:r>
            <a:endParaRPr kumimoji="1" lang="ja-JP" altLang="en-US" sz="5800" dirty="0">
              <a:latin typeface="Amasis MT Pro Medium" panose="02040604050005020304" pitchFamily="18" charset="0"/>
              <a:ea typeface="Yu Mincho Demibold" panose="02020600000000000000" pitchFamily="18" charset="-128"/>
            </a:endParaRPr>
          </a:p>
        </p:txBody>
      </p:sp>
      <p:sp>
        <p:nvSpPr>
          <p:cNvPr id="48" name="角丸四角形 801">
            <a:extLst>
              <a:ext uri="{FF2B5EF4-FFF2-40B4-BE49-F238E27FC236}">
                <a16:creationId xmlns:a16="http://schemas.microsoft.com/office/drawing/2014/main" id="{F777C76D-CCB5-8691-27D9-822363134DFF}"/>
              </a:ext>
            </a:extLst>
          </p:cNvPr>
          <p:cNvSpPr>
            <a:spLocks noChangeAspect="1"/>
          </p:cNvSpPr>
          <p:nvPr/>
        </p:nvSpPr>
        <p:spPr>
          <a:xfrm>
            <a:off x="459113" y="17521824"/>
            <a:ext cx="29322062" cy="17233649"/>
          </a:xfrm>
          <a:prstGeom prst="roundRect">
            <a:avLst>
              <a:gd name="adj" fmla="val 2952"/>
            </a:avLst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7177" dirty="0"/>
              <a:t>Composition (mol%)	x = 0	x = 5	x = 10	x = 15	x = 20</a:t>
            </a:r>
          </a:p>
          <a:p>
            <a:pPr algn="ctr"/>
            <a:r>
              <a:rPr kumimoji="1" lang="en-US" altLang="ja-JP" sz="7177" dirty="0"/>
              <a:t>Glass Bulks	 </a:t>
            </a:r>
          </a:p>
          <a:p>
            <a:pPr algn="ctr"/>
            <a:endParaRPr kumimoji="1" lang="en-US" altLang="ja-JP" sz="7177" dirty="0"/>
          </a:p>
          <a:p>
            <a:pPr algn="ctr"/>
            <a:r>
              <a:rPr kumimoji="1" lang="en-US" altLang="ja-JP" sz="7177" dirty="0"/>
              <a:t>Glass powders	</a:t>
            </a:r>
          </a:p>
        </p:txBody>
      </p:sp>
      <p:sp>
        <p:nvSpPr>
          <p:cNvPr id="49" name="テキスト ボックス 559">
            <a:extLst>
              <a:ext uri="{FF2B5EF4-FFF2-40B4-BE49-F238E27FC236}">
                <a16:creationId xmlns:a16="http://schemas.microsoft.com/office/drawing/2014/main" id="{C6BDAE14-5565-A8EF-1E33-FD66264472A9}"/>
              </a:ext>
            </a:extLst>
          </p:cNvPr>
          <p:cNvSpPr txBox="1"/>
          <p:nvPr/>
        </p:nvSpPr>
        <p:spPr>
          <a:xfrm>
            <a:off x="11637386" y="17017414"/>
            <a:ext cx="7181593" cy="9848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6000">
                <a:latin typeface="Amasis MT Pro Medium" panose="02040604050005020304" pitchFamily="18" charset="0"/>
                <a:ea typeface="Yu Mincho Demibold" panose="02020600000000000000" pitchFamily="18" charset="-128"/>
              </a:defRPr>
            </a:lvl1pPr>
          </a:lstStyle>
          <a:p>
            <a:r>
              <a:rPr lang="en-US" altLang="ja-JP" sz="5800" dirty="0"/>
              <a:t>Results</a:t>
            </a:r>
            <a:endParaRPr lang="ja-JP" altLang="en-US" sz="5800" dirty="0"/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6174C74A-D812-7C9F-7B24-F635D551D2B7}"/>
              </a:ext>
            </a:extLst>
          </p:cNvPr>
          <p:cNvSpPr/>
          <p:nvPr/>
        </p:nvSpPr>
        <p:spPr>
          <a:xfrm rot="18900000">
            <a:off x="11479608" y="26253685"/>
            <a:ext cx="759607" cy="1872135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bg1"/>
              </a:solidFill>
            </a:endParaRPr>
          </a:p>
        </p:txBody>
      </p:sp>
      <p:sp>
        <p:nvSpPr>
          <p:cNvPr id="60" name="Trapezoid 28">
            <a:extLst>
              <a:ext uri="{FF2B5EF4-FFF2-40B4-BE49-F238E27FC236}">
                <a16:creationId xmlns:a16="http://schemas.microsoft.com/office/drawing/2014/main" id="{CB3FAE10-539D-782F-A893-7CC6BD98FD76}"/>
              </a:ext>
            </a:extLst>
          </p:cNvPr>
          <p:cNvSpPr>
            <a:spLocks noChangeAspect="1"/>
          </p:cNvSpPr>
          <p:nvPr/>
        </p:nvSpPr>
        <p:spPr>
          <a:xfrm>
            <a:off x="15001168" y="22200094"/>
            <a:ext cx="1274762" cy="1544638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2700" dirty="0"/>
          </a:p>
        </p:txBody>
      </p:sp>
      <p:sp>
        <p:nvSpPr>
          <p:cNvPr id="61" name="Donut 24">
            <a:extLst>
              <a:ext uri="{FF2B5EF4-FFF2-40B4-BE49-F238E27FC236}">
                <a16:creationId xmlns:a16="http://schemas.microsoft.com/office/drawing/2014/main" id="{742B31D8-99F9-560D-082B-71A5358054E8}"/>
              </a:ext>
            </a:extLst>
          </p:cNvPr>
          <p:cNvSpPr/>
          <p:nvPr/>
        </p:nvSpPr>
        <p:spPr>
          <a:xfrm>
            <a:off x="18747321" y="26378669"/>
            <a:ext cx="1512099" cy="143901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2" name="Rounded Rectangle 51">
            <a:extLst>
              <a:ext uri="{FF2B5EF4-FFF2-40B4-BE49-F238E27FC236}">
                <a16:creationId xmlns:a16="http://schemas.microsoft.com/office/drawing/2014/main" id="{5CCB6C99-9803-98F4-C973-AC920F915039}"/>
              </a:ext>
            </a:extLst>
          </p:cNvPr>
          <p:cNvSpPr/>
          <p:nvPr/>
        </p:nvSpPr>
        <p:spPr>
          <a:xfrm rot="16200000" flipH="1">
            <a:off x="14684994" y="30126259"/>
            <a:ext cx="1824207" cy="1822697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角丸四角形 801">
            <a:extLst>
              <a:ext uri="{FF2B5EF4-FFF2-40B4-BE49-F238E27FC236}">
                <a16:creationId xmlns:a16="http://schemas.microsoft.com/office/drawing/2014/main" id="{31CE9724-BCED-461D-9C98-77DBF6112275}"/>
              </a:ext>
            </a:extLst>
          </p:cNvPr>
          <p:cNvSpPr>
            <a:spLocks noChangeAspect="1"/>
          </p:cNvSpPr>
          <p:nvPr/>
        </p:nvSpPr>
        <p:spPr>
          <a:xfrm>
            <a:off x="510908" y="35517836"/>
            <a:ext cx="29270267" cy="2595377"/>
          </a:xfrm>
          <a:prstGeom prst="roundRect">
            <a:avLst>
              <a:gd name="adj" fmla="val 2952"/>
            </a:avLst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MA" altLang="ja-JP" sz="7177" dirty="0"/>
              <a:t>*</a:t>
            </a:r>
            <a:endParaRPr kumimoji="1" lang="ja-JP" altLang="en-US" sz="7177" dirty="0"/>
          </a:p>
        </p:txBody>
      </p:sp>
      <p:sp>
        <p:nvSpPr>
          <p:cNvPr id="64" name="テキスト ボックス 559">
            <a:extLst>
              <a:ext uri="{FF2B5EF4-FFF2-40B4-BE49-F238E27FC236}">
                <a16:creationId xmlns:a16="http://schemas.microsoft.com/office/drawing/2014/main" id="{198317BC-E739-3F66-FDE6-B5DC9EF013E1}"/>
              </a:ext>
            </a:extLst>
          </p:cNvPr>
          <p:cNvSpPr txBox="1"/>
          <p:nvPr/>
        </p:nvSpPr>
        <p:spPr>
          <a:xfrm>
            <a:off x="12147605" y="35036604"/>
            <a:ext cx="6161154" cy="994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5800" dirty="0">
                <a:latin typeface="Amasis MT Pro Medium" panose="02040604050005020304" pitchFamily="18" charset="0"/>
                <a:ea typeface="Yu Mincho Demibold" panose="02020600000000000000" pitchFamily="18" charset="-128"/>
              </a:rPr>
              <a:t>Conclusion</a:t>
            </a:r>
            <a:endParaRPr kumimoji="1" lang="ja-JP" altLang="en-US" sz="5800" dirty="0">
              <a:latin typeface="Amasis MT Pro Medium" panose="02040604050005020304" pitchFamily="18" charset="0"/>
              <a:ea typeface="Yu Mincho Demibold" panose="02020600000000000000" pitchFamily="18" charset="-128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812C700-BDDC-1E14-C493-68625FCADC83}"/>
              </a:ext>
            </a:extLst>
          </p:cNvPr>
          <p:cNvSpPr/>
          <p:nvPr/>
        </p:nvSpPr>
        <p:spPr>
          <a:xfrm>
            <a:off x="2098795" y="2827691"/>
            <a:ext cx="25445023" cy="407868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defTabSz="357638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800" u="sng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First author</a:t>
            </a:r>
            <a:r>
              <a:rPr lang="en-CA" sz="4800" baseline="300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1</a:t>
            </a:r>
            <a:r>
              <a:rPr lang="en-CA" sz="4800" b="1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, </a:t>
            </a:r>
            <a:r>
              <a:rPr lang="en-CA" sz="48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Second author</a:t>
            </a:r>
            <a:r>
              <a:rPr lang="en-CA" sz="4800" baseline="300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2</a:t>
            </a:r>
            <a:r>
              <a:rPr lang="en-CA" sz="48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, Third author</a:t>
            </a:r>
            <a:r>
              <a:rPr lang="en-CA" sz="4800" baseline="300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3</a:t>
            </a:r>
          </a:p>
          <a:p>
            <a:pPr algn="ctr" defTabSz="357638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aseline="300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 1</a:t>
            </a:r>
            <a:r>
              <a:rPr lang="fr-FR" sz="32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Affiliation</a:t>
            </a:r>
          </a:p>
          <a:p>
            <a:pPr algn="ctr" defTabSz="357638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fr-FR" sz="3200" baseline="300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2 </a:t>
            </a:r>
            <a:r>
              <a:rPr lang="fr-FR" sz="3200" dirty="0">
                <a:latin typeface="+mn-lt"/>
                <a:cs typeface="Times New Roman" panose="02020603050405020304" pitchFamily="18" charset="0"/>
              </a:rPr>
              <a:t>Affiliation</a:t>
            </a:r>
          </a:p>
          <a:p>
            <a:pPr algn="ctr" defTabSz="357638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aseline="30000" dirty="0">
                <a:latin typeface="+mn-lt"/>
                <a:cs typeface="Times New Roman" panose="02020603050405020304" pitchFamily="18" charset="0"/>
              </a:rPr>
              <a:t>3</a:t>
            </a:r>
            <a:r>
              <a:rPr lang="fr-FR" sz="3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+mn-lt"/>
                <a:cs typeface="Times New Roman" panose="02020603050405020304" pitchFamily="18" charset="0"/>
              </a:rPr>
              <a:t>Affiliation</a:t>
            </a:r>
          </a:p>
          <a:p>
            <a:pPr algn="ctr" defTabSz="3576384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ZA" sz="3200" dirty="0">
                <a:solidFill>
                  <a:prstClr val="white">
                    <a:lumMod val="10000"/>
                  </a:prstClr>
                </a:solidFill>
                <a:latin typeface="+mn-lt"/>
                <a:cs typeface="Times New Roman" panose="02020603050405020304" pitchFamily="18" charset="0"/>
              </a:rPr>
              <a:t>Corresponding Author Email:</a:t>
            </a:r>
            <a:endParaRPr lang="en-ZA" sz="3600" dirty="0">
              <a:solidFill>
                <a:schemeClr val="accent1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BD6CA07-D963-0498-CB2E-3806C37453C6}"/>
              </a:ext>
            </a:extLst>
          </p:cNvPr>
          <p:cNvSpPr/>
          <p:nvPr/>
        </p:nvSpPr>
        <p:spPr>
          <a:xfrm>
            <a:off x="5101980" y="1321026"/>
            <a:ext cx="19628934" cy="1323439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defTabSz="357638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bg1">
                    <a:lumMod val="10000"/>
                  </a:schemeClr>
                </a:solidFill>
                <a:latin typeface="+mn-lt"/>
                <a:ea typeface="Tw Cen MT" panose="020B0602020104020603" pitchFamily="34" charset="0"/>
                <a:cs typeface="Times New Roman" panose="02020603050405020304" pitchFamily="18" charset="0"/>
              </a:rPr>
              <a:t>Title (80 pts)</a:t>
            </a:r>
          </a:p>
        </p:txBody>
      </p:sp>
      <p:sp>
        <p:nvSpPr>
          <p:cNvPr id="7" name="角丸四角形 801">
            <a:extLst>
              <a:ext uri="{FF2B5EF4-FFF2-40B4-BE49-F238E27FC236}">
                <a16:creationId xmlns:a16="http://schemas.microsoft.com/office/drawing/2014/main" id="{766AC798-F1E7-7A3C-B5EB-1176F74CEE32}"/>
              </a:ext>
            </a:extLst>
          </p:cNvPr>
          <p:cNvSpPr>
            <a:spLocks noChangeAspect="1"/>
          </p:cNvSpPr>
          <p:nvPr/>
        </p:nvSpPr>
        <p:spPr>
          <a:xfrm>
            <a:off x="473944" y="38840276"/>
            <a:ext cx="29270267" cy="1820628"/>
          </a:xfrm>
          <a:prstGeom prst="roundRect">
            <a:avLst>
              <a:gd name="adj" fmla="val 2952"/>
            </a:avLst>
          </a:prstGeom>
          <a:solidFill>
            <a:schemeClr val="bg1"/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fr-MA" altLang="ja-JP" sz="7177" dirty="0"/>
              <a:t>*</a:t>
            </a:r>
            <a:endParaRPr kumimoji="1" lang="ja-JP" altLang="en-US" sz="7177" dirty="0"/>
          </a:p>
        </p:txBody>
      </p:sp>
      <p:sp>
        <p:nvSpPr>
          <p:cNvPr id="13" name="テキスト ボックス 559">
            <a:extLst>
              <a:ext uri="{FF2B5EF4-FFF2-40B4-BE49-F238E27FC236}">
                <a16:creationId xmlns:a16="http://schemas.microsoft.com/office/drawing/2014/main" id="{000AA917-D930-ECB3-A7DC-717368E18657}"/>
              </a:ext>
            </a:extLst>
          </p:cNvPr>
          <p:cNvSpPr txBox="1"/>
          <p:nvPr/>
        </p:nvSpPr>
        <p:spPr>
          <a:xfrm>
            <a:off x="12147605" y="38357511"/>
            <a:ext cx="6161154" cy="994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5800" dirty="0">
                <a:latin typeface="Amasis MT Pro Medium" panose="02040604050005020304" pitchFamily="18" charset="0"/>
                <a:ea typeface="Yu Mincho Demibold" panose="02020600000000000000" pitchFamily="18" charset="-128"/>
              </a:rPr>
              <a:t>References</a:t>
            </a:r>
            <a:endParaRPr kumimoji="1" lang="ja-JP" altLang="en-US" sz="5800" dirty="0">
              <a:latin typeface="Amasis MT Pro Medium" panose="02040604050005020304" pitchFamily="18" charset="0"/>
              <a:ea typeface="Yu Mincho Demibold" panose="02020600000000000000" pitchFamily="18" charset="-128"/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8D1EE87E-CDB7-5455-5372-32003342E1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3935" y="-887830"/>
            <a:ext cx="6609711" cy="3717961"/>
          </a:xfrm>
          <a:prstGeom prst="rect">
            <a:avLst/>
          </a:prstGeom>
        </p:spPr>
      </p:pic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8C43844A-E9D4-B513-F9F3-6EEBC2EDB745}"/>
              </a:ext>
            </a:extLst>
          </p:cNvPr>
          <p:cNvCxnSpPr>
            <a:cxnSpLocks/>
          </p:cNvCxnSpPr>
          <p:nvPr/>
        </p:nvCxnSpPr>
        <p:spPr>
          <a:xfrm>
            <a:off x="26655168" y="230559"/>
            <a:ext cx="0" cy="17184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Image 24">
            <a:extLst>
              <a:ext uri="{FF2B5EF4-FFF2-40B4-BE49-F238E27FC236}">
                <a16:creationId xmlns:a16="http://schemas.microsoft.com/office/drawing/2014/main" id="{AB467D4F-0226-4D2A-1CED-8330C7F8CE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5830" y="171178"/>
            <a:ext cx="2812866" cy="1777829"/>
          </a:xfrm>
          <a:prstGeom prst="rect">
            <a:avLst/>
          </a:prstGeom>
        </p:spPr>
      </p:pic>
      <p:pic>
        <p:nvPicPr>
          <p:cNvPr id="3" name="Image 2" descr="Une image contenant capture d’écran, art, Graphique, texte&#10;&#10;Description générée automatiquement">
            <a:extLst>
              <a:ext uri="{FF2B5EF4-FFF2-40B4-BE49-F238E27FC236}">
                <a16:creationId xmlns:a16="http://schemas.microsoft.com/office/drawing/2014/main" id="{EA1A918B-C5CB-11F9-FA1D-13274C5655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16" y="197104"/>
            <a:ext cx="4138522" cy="207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38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5610</TotalTime>
  <Words>89</Words>
  <Application>Microsoft Office PowerPoint</Application>
  <PresentationFormat>Personnalisé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Amasis MT Pro Medium</vt:lpstr>
      <vt:lpstr>Arial</vt:lpstr>
      <vt:lpstr>Calibri</vt:lpstr>
      <vt:lpstr>Calibri Light</vt:lpstr>
      <vt:lpstr>Thème Office</vt:lpstr>
      <vt:lpstr>Présentation PowerPoint</vt:lpstr>
    </vt:vector>
  </TitlesOfParts>
  <Company>MOHAMMED VI POLYTECHNIC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Mustapha MATROUF</dc:creator>
  <cp:lastModifiedBy>Asmaa AKHROUF</cp:lastModifiedBy>
  <cp:revision>14</cp:revision>
  <dcterms:created xsi:type="dcterms:W3CDTF">2024-11-08T11:59:44Z</dcterms:created>
  <dcterms:modified xsi:type="dcterms:W3CDTF">2024-12-05T18:41:58Z</dcterms:modified>
</cp:coreProperties>
</file>